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4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5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6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91" r:id="rId5"/>
    <p:sldId id="392" r:id="rId6"/>
    <p:sldId id="393" r:id="rId7"/>
    <p:sldId id="394" r:id="rId8"/>
    <p:sldId id="399" r:id="rId9"/>
    <p:sldId id="395" r:id="rId10"/>
    <p:sldId id="397" r:id="rId11"/>
    <p:sldId id="396" r:id="rId12"/>
    <p:sldId id="398" r:id="rId13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9673E3F1-AE81-4546-9789-5143551EBC91}">
          <p14:sldIdLst>
            <p14:sldId id="391"/>
            <p14:sldId id="392"/>
            <p14:sldId id="393"/>
            <p14:sldId id="394"/>
            <p14:sldId id="399"/>
            <p14:sldId id="395"/>
            <p14:sldId id="397"/>
            <p14:sldId id="396"/>
            <p14:sldId id="3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202E"/>
    <a:srgbClr val="F2F2F2"/>
    <a:srgbClr val="E0E0E0"/>
    <a:srgbClr val="FFFFFF"/>
    <a:srgbClr val="C0C0C0"/>
    <a:srgbClr val="A0A0A0"/>
    <a:srgbClr val="707070"/>
    <a:srgbClr val="404040"/>
    <a:srgbClr val="00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89516" autoAdjust="0"/>
  </p:normalViewPr>
  <p:slideViewPr>
    <p:cSldViewPr snapToGrid="0" snapToObjects="1" showGuides="1">
      <p:cViewPr varScale="1">
        <p:scale>
          <a:sx n="60" d="100"/>
          <a:sy n="60" d="100"/>
        </p:scale>
        <p:origin x="76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6768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382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598721-3323-42CB-96FB-C6D7D9D206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FF977-0234-4542-94AE-376F45A8E7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6CFF9-B101-4D5A-AE5F-81BC4D91C170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DC7A7-567A-4A18-A303-6ED5E91C67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C55533-4890-43A5-8A14-C9DE3F2561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57C73-0239-4725-8F06-3E607150B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57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AA0C4-695F-4136-A1C4-C28E233376CC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0284F-7E88-4545-9BB2-221688BE3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7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b="1" kern="1200">
        <a:solidFill>
          <a:schemeClr val="tx1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71450" indent="-17145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00050" indent="-17145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630238" indent="-17145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000" dirty="0"/>
              <a:t>Drone movements in </a:t>
            </a:r>
            <a:r>
              <a:rPr lang="en-US" sz="1000" dirty="0" err="1"/>
              <a:t>Airsim</a:t>
            </a:r>
            <a:r>
              <a:rPr lang="en-US" sz="1000" dirty="0"/>
              <a:t> are controlled by a python module</a:t>
            </a:r>
          </a:p>
          <a:p>
            <a:pPr lvl="1"/>
            <a:r>
              <a:rPr lang="en-US" sz="1000" dirty="0"/>
              <a:t>Another python publisher is used to publish ground truth</a:t>
            </a:r>
          </a:p>
          <a:p>
            <a:pPr lvl="1"/>
            <a:r>
              <a:rPr lang="en-US" sz="1000" dirty="0" err="1"/>
              <a:t>Airsim_ros_wrapper</a:t>
            </a:r>
            <a:r>
              <a:rPr lang="en-US" sz="1000" dirty="0"/>
              <a:t> publishes image and IMU to VINS-Mono</a:t>
            </a:r>
          </a:p>
          <a:p>
            <a:pPr lvl="1"/>
            <a:r>
              <a:rPr lang="en-US" sz="1000" dirty="0"/>
              <a:t>VIO, pose graph and ground truth are gathered by RVIZ</a:t>
            </a:r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0284F-7E88-4545-9BB2-221688BE3F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05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000" dirty="0"/>
              <a:t>Drone movements in </a:t>
            </a:r>
            <a:r>
              <a:rPr lang="en-US" sz="1000" dirty="0" err="1"/>
              <a:t>Airsim</a:t>
            </a:r>
            <a:r>
              <a:rPr lang="en-US" sz="1000" dirty="0"/>
              <a:t> are controlled by a python module</a:t>
            </a:r>
          </a:p>
          <a:p>
            <a:pPr lvl="1"/>
            <a:r>
              <a:rPr lang="en-US" sz="1000" dirty="0"/>
              <a:t>Another python publisher is used to publish ground truth</a:t>
            </a:r>
          </a:p>
          <a:p>
            <a:pPr lvl="1"/>
            <a:r>
              <a:rPr lang="en-US" sz="1000" dirty="0" err="1"/>
              <a:t>Airsim_ros_wrapper</a:t>
            </a:r>
            <a:r>
              <a:rPr lang="en-US" sz="1000" dirty="0"/>
              <a:t> publishes image and IMU to VINS-Mono</a:t>
            </a:r>
          </a:p>
          <a:p>
            <a:pPr lvl="1"/>
            <a:r>
              <a:rPr lang="en-US" sz="1000" dirty="0"/>
              <a:t>VIO, pose graph and ground truth are gathered by RVIZ</a:t>
            </a:r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0284F-7E88-4545-9BB2-221688BE3F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07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000" dirty="0"/>
              <a:t>Drone movements in </a:t>
            </a:r>
            <a:r>
              <a:rPr lang="en-US" sz="1000" dirty="0" err="1"/>
              <a:t>Airsim</a:t>
            </a:r>
            <a:r>
              <a:rPr lang="en-US" sz="1000" dirty="0"/>
              <a:t> are controlled by a python module</a:t>
            </a:r>
          </a:p>
          <a:p>
            <a:pPr lvl="1"/>
            <a:r>
              <a:rPr lang="en-US" sz="1000" dirty="0"/>
              <a:t>Another python publisher is used to publish ground truth</a:t>
            </a:r>
          </a:p>
          <a:p>
            <a:pPr lvl="1"/>
            <a:r>
              <a:rPr lang="en-US" sz="1000" dirty="0" err="1"/>
              <a:t>Airsim_ros_wrapper</a:t>
            </a:r>
            <a:r>
              <a:rPr lang="en-US" sz="1000" dirty="0"/>
              <a:t> publishes image and IMU to VINS-Mono</a:t>
            </a:r>
          </a:p>
          <a:p>
            <a:pPr lvl="1"/>
            <a:r>
              <a:rPr lang="en-US" sz="1000" dirty="0"/>
              <a:t>VIO, pose graph and ground truth are gathered by RVIZ</a:t>
            </a:r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0284F-7E88-4545-9BB2-221688BE3F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74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000" dirty="0"/>
              <a:t>Drone movements in </a:t>
            </a:r>
            <a:r>
              <a:rPr lang="en-US" sz="1000" dirty="0" err="1"/>
              <a:t>Airsim</a:t>
            </a:r>
            <a:r>
              <a:rPr lang="en-US" sz="1000" dirty="0"/>
              <a:t> are controlled by a python module</a:t>
            </a:r>
          </a:p>
          <a:p>
            <a:pPr lvl="1"/>
            <a:r>
              <a:rPr lang="en-US" sz="1000" dirty="0"/>
              <a:t>Another python publisher is used to publish ground truth</a:t>
            </a:r>
          </a:p>
          <a:p>
            <a:pPr lvl="1"/>
            <a:r>
              <a:rPr lang="en-US" sz="1000" dirty="0" err="1"/>
              <a:t>Airsim_ros_wrapper</a:t>
            </a:r>
            <a:r>
              <a:rPr lang="en-US" sz="1000" dirty="0"/>
              <a:t> publishes image and IMU to VINS-Mono</a:t>
            </a:r>
          </a:p>
          <a:p>
            <a:pPr lvl="1"/>
            <a:r>
              <a:rPr lang="en-US" sz="1000" dirty="0"/>
              <a:t>VIO, pose graph and ground truth are gathered by RVIZ</a:t>
            </a:r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0284F-7E88-4545-9BB2-221688BE3F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845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000" dirty="0"/>
              <a:t>Drone movements in </a:t>
            </a:r>
            <a:r>
              <a:rPr lang="en-US" sz="1000" dirty="0" err="1"/>
              <a:t>Airsim</a:t>
            </a:r>
            <a:r>
              <a:rPr lang="en-US" sz="1000" dirty="0"/>
              <a:t> are controlled by a python module</a:t>
            </a:r>
          </a:p>
          <a:p>
            <a:pPr lvl="1"/>
            <a:r>
              <a:rPr lang="en-US" sz="1000" dirty="0"/>
              <a:t>Another python publisher is used to publish ground truth</a:t>
            </a:r>
          </a:p>
          <a:p>
            <a:pPr lvl="1"/>
            <a:r>
              <a:rPr lang="en-US" sz="1000" dirty="0" err="1"/>
              <a:t>Airsim_ros_wrapper</a:t>
            </a:r>
            <a:r>
              <a:rPr lang="en-US" sz="1000" dirty="0"/>
              <a:t> publishes image and IMU to VINS-Mono</a:t>
            </a:r>
          </a:p>
          <a:p>
            <a:pPr lvl="1"/>
            <a:r>
              <a:rPr lang="en-US" sz="1000" dirty="0"/>
              <a:t>VIO, pose graph and ground truth are gathered by RVIZ</a:t>
            </a:r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0284F-7E88-4545-9BB2-221688BE3F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05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000" dirty="0"/>
              <a:t>Drone movements in </a:t>
            </a:r>
            <a:r>
              <a:rPr lang="en-US" sz="1000" dirty="0" err="1"/>
              <a:t>Airsim</a:t>
            </a:r>
            <a:r>
              <a:rPr lang="en-US" sz="1000" dirty="0"/>
              <a:t> are controlled by a python module</a:t>
            </a:r>
          </a:p>
          <a:p>
            <a:pPr lvl="1"/>
            <a:r>
              <a:rPr lang="en-US" sz="1000" dirty="0"/>
              <a:t>Another python publisher is used to publish ground truth</a:t>
            </a:r>
          </a:p>
          <a:p>
            <a:pPr lvl="1"/>
            <a:r>
              <a:rPr lang="en-US" sz="1000" dirty="0" err="1"/>
              <a:t>Airsim_ros_wrapper</a:t>
            </a:r>
            <a:r>
              <a:rPr lang="en-US" sz="1000" dirty="0"/>
              <a:t> publishes image and IMU to VINS-Mono</a:t>
            </a:r>
          </a:p>
          <a:p>
            <a:pPr lvl="1"/>
            <a:r>
              <a:rPr lang="en-US" sz="1000" dirty="0"/>
              <a:t>VIO, pose graph and ground truth are gathered by RVIZ</a:t>
            </a:r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0284F-7E88-4545-9BB2-221688BE3F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5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000" dirty="0"/>
              <a:t>Drone movements in </a:t>
            </a:r>
            <a:r>
              <a:rPr lang="en-US" sz="1000" dirty="0" err="1"/>
              <a:t>Airsim</a:t>
            </a:r>
            <a:r>
              <a:rPr lang="en-US" sz="1000" dirty="0"/>
              <a:t> are controlled by a python module</a:t>
            </a:r>
          </a:p>
          <a:p>
            <a:pPr lvl="1"/>
            <a:r>
              <a:rPr lang="en-US" sz="1000" dirty="0"/>
              <a:t>Another python publisher is used to publish ground truth</a:t>
            </a:r>
          </a:p>
          <a:p>
            <a:pPr lvl="1"/>
            <a:r>
              <a:rPr lang="en-US" sz="1000" dirty="0" err="1"/>
              <a:t>Airsim_ros_wrapper</a:t>
            </a:r>
            <a:r>
              <a:rPr lang="en-US" sz="1000" dirty="0"/>
              <a:t> publishes image and IMU to VINS-Mono</a:t>
            </a:r>
          </a:p>
          <a:p>
            <a:pPr lvl="1"/>
            <a:r>
              <a:rPr lang="en-US" sz="1000" dirty="0"/>
              <a:t>VIO, pose graph and ground truth are gathered by RVIZ</a:t>
            </a:r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0284F-7E88-4545-9BB2-221688BE3F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62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tags" Target="../tags/tag5.xml"/><Relationship Id="rId7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tags" Target="../tags/tag7.xml"/><Relationship Id="rId7" Type="http://schemas.openxmlformats.org/officeDocument/2006/relationships/image" Target="../media/image5.png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tags" Target="../tags/tag9.xml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tags" Target="../tags/tag11.xml"/><Relationship Id="rId7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+ Pic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8382000" cy="2019300"/>
          </a:xfrm>
        </p:spPr>
        <p:txBody>
          <a:bodyPr tIns="0" anchor="t"/>
          <a:lstStyle>
            <a:lvl1pPr algn="l">
              <a:lnSpc>
                <a:spcPct val="80000"/>
              </a:lnSpc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3848100"/>
            <a:ext cx="5600700" cy="892017"/>
          </a:xfrm>
        </p:spPr>
        <p:txBody>
          <a:bodyPr tIns="0" bIns="182880" anchor="t" anchorCtr="0"/>
          <a:lstStyle>
            <a:lvl1pPr marL="0" indent="0" algn="l">
              <a:spcAft>
                <a:spcPts val="0"/>
              </a:spcAft>
              <a:buNone/>
              <a:defRPr sz="1600" b="0" cap="all" baseline="0"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499811"/>
            <a:ext cx="2743200" cy="365125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600" b="1">
                <a:latin typeface="+mn-lt"/>
              </a:defRPr>
            </a:lvl1pPr>
          </a:lstStyle>
          <a:p>
            <a:fld id="{D105F950-05EE-42A4-8FEF-DE33869804CE}" type="datetime4">
              <a:rPr lang="en-US" smtClean="0"/>
              <a:t>July 10, 2020</a:t>
            </a:fld>
            <a:endParaRPr lang="en-US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2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D926425-8E0A-4F19-95F9-2CCCC40F83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696586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D926425-8E0A-4F19-95F9-2CCCC40F83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94E27FC-0EBE-49F1-BF4C-F70FB47B782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299"/>
            <a:ext cx="11201401" cy="615553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457700"/>
          </a:xfrm>
        </p:spPr>
        <p:txBody>
          <a:bodyPr wrap="square"/>
          <a:lstStyle>
            <a:lvl1pPr marL="457200" indent="-457200">
              <a:spcBef>
                <a:spcPts val="600"/>
              </a:spcBef>
              <a:buClr>
                <a:schemeClr val="accent1"/>
              </a:buClr>
              <a:buFont typeface="+mj-lt"/>
              <a:buAutoNum type="arabicPeriod"/>
              <a:defRPr sz="2400"/>
            </a:lvl1pPr>
            <a:lvl2pPr marL="457200" indent="0">
              <a:defRPr sz="2400"/>
            </a:lvl2pPr>
            <a:lvl3pPr marL="685800" indent="-228600">
              <a:defRPr sz="2000"/>
            </a:lvl3pPr>
            <a:lvl4pPr marL="1028700" indent="-228600">
              <a:defRPr sz="1800"/>
            </a:lvl4pPr>
            <a:lvl5pPr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1"/>
            <a:ext cx="5372100" cy="4457700"/>
          </a:xfrm>
        </p:spPr>
        <p:txBody>
          <a:bodyPr wrap="square"/>
          <a:lstStyle>
            <a:lvl1pPr marL="457200" indent="-457200">
              <a:spcBef>
                <a:spcPts val="600"/>
              </a:spcBef>
              <a:buClr>
                <a:schemeClr val="accent1"/>
              </a:buClr>
              <a:buFont typeface="+mj-lt"/>
              <a:buAutoNum type="arabicPeriod"/>
              <a:defRPr sz="2400"/>
            </a:lvl1pPr>
            <a:lvl2pPr marL="457200" indent="0">
              <a:defRPr sz="2400"/>
            </a:lvl2pPr>
            <a:lvl3pPr marL="685800" indent="-228600">
              <a:defRPr sz="2000"/>
            </a:lvl3pPr>
            <a:lvl4pPr marL="1028700" indent="-228600">
              <a:defRPr sz="1800"/>
            </a:lvl4pPr>
            <a:lvl5pPr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56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XL Content Gra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8382001" cy="5372100"/>
          </a:xfrm>
        </p:spPr>
        <p:txBody>
          <a:bodyPr tIns="0"/>
          <a:lstStyle>
            <a:lvl1pPr>
              <a:lnSpc>
                <a:spcPct val="90000"/>
              </a:lnSpc>
              <a:defRPr sz="8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4A2922BA-AA7B-49A4-BAC5-FF5A045498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594837" y="6478016"/>
            <a:ext cx="411843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b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8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Honeywell Confidential - ©2020 by Honeywell International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12632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5372101" cy="5372100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99F7BE-26E0-43EC-B648-2436C3A3F9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0"/>
            <a:ext cx="5867400" cy="6858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29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96" userDrawn="1">
          <p15:clr>
            <a:srgbClr val="FBAE40"/>
          </p15:clr>
        </p15:guide>
        <p15:guide id="2" pos="398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Cont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5372101" cy="5372100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99F7BE-26E0-43EC-B648-2436C3A3F9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0"/>
            <a:ext cx="5867400" cy="6858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26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96">
          <p15:clr>
            <a:srgbClr val="FBAE40"/>
          </p15:clr>
        </p15:guide>
        <p15:guide id="2" pos="398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409700"/>
            <a:ext cx="11201401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0F7696B-AED7-4649-B1BE-83104AF7ADDD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rgbClr val="DC202E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3474014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297680"/>
          </a:xfrm>
        </p:spPr>
        <p:txBody>
          <a:bodyPr/>
          <a:lstStyle>
            <a:lvl3pPr>
              <a:buClr>
                <a:schemeClr val="tx1"/>
              </a:buClr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1"/>
            <a:ext cx="5372100" cy="42976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D0DF29E-4A6C-4505-AA49-6B64388E1397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4115104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96" userDrawn="1">
          <p15:clr>
            <a:srgbClr val="FBAE40"/>
          </p15:clr>
        </p15:guide>
        <p15:guide id="3" pos="398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2976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F9CDEF-0719-484F-8C20-787B9E5CF7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1409700"/>
            <a:ext cx="5372100" cy="429768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064076E-2966-4D1B-8F30-6885CA148AF4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833064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886200"/>
            <a:ext cx="5372100" cy="174734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2327" y="3886200"/>
            <a:ext cx="5372100" cy="17473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930328-96E9-4581-AB46-BC006A6DBD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25C2411-148E-4C87-B0DD-41761ACB22C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246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B90B35-A8E2-43F4-9EE2-F7A3C794C84F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-1" y="5867400"/>
            <a:ext cx="12192000" cy="495300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846821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  <p15:guide id="4" orient="horz" pos="244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3429000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1409701"/>
            <a:ext cx="3429000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1409701"/>
            <a:ext cx="3429000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52E914-DA92-4DFE-9C16-9F269B1910FB}"/>
              </a:ext>
            </a:extLst>
          </p:cNvPr>
          <p:cNvGrpSpPr/>
          <p:nvPr userDrawn="1"/>
        </p:nvGrpSpPr>
        <p:grpSpPr>
          <a:xfrm>
            <a:off x="4152917" y="1410881"/>
            <a:ext cx="3886234" cy="4344840"/>
            <a:chOff x="4152917" y="1410880"/>
            <a:chExt cx="3886234" cy="446227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9AC965-3DBE-47AE-81C0-8C23B370263F}"/>
                </a:ext>
              </a:extLst>
            </p:cNvPr>
            <p:cNvCxnSpPr/>
            <p:nvPr userDrawn="1"/>
          </p:nvCxnSpPr>
          <p:spPr>
            <a:xfrm>
              <a:off x="4152917" y="1410880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5B345D-6ECD-4B25-B741-D306ED291B90}"/>
                </a:ext>
              </a:extLst>
            </p:cNvPr>
            <p:cNvCxnSpPr/>
            <p:nvPr userDrawn="1"/>
          </p:nvCxnSpPr>
          <p:spPr>
            <a:xfrm>
              <a:off x="8039151" y="1410881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C697456D-818A-4FA7-9322-10ECC2C05752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73154"/>
            <a:ext cx="12192000" cy="489546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7282608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+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886200"/>
            <a:ext cx="3429000" cy="18288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3886200"/>
            <a:ext cx="3429000" cy="1828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3886200"/>
            <a:ext cx="3429000" cy="1828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DE1C42F-82A3-49D7-9B58-607C4E4D58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53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22D68AC-932E-4B0C-90A5-71EE23ACE4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81534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D1A7CD19-76F6-4CBE-B54D-93302EA79B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677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CAE0181-37B5-43E5-A82A-CDD053C29C6C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406711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+ Pic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8382000" cy="2019300"/>
          </a:xfrm>
        </p:spPr>
        <p:txBody>
          <a:bodyPr tIns="0" anchor="t"/>
          <a:lstStyle>
            <a:lvl1pPr algn="l">
              <a:lnSpc>
                <a:spcPct val="80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3848100"/>
            <a:ext cx="5600700" cy="892017"/>
          </a:xfrm>
        </p:spPr>
        <p:txBody>
          <a:bodyPr tIns="0" bIns="182880" anchor="t" anchorCtr="0"/>
          <a:lstStyle>
            <a:lvl1pPr marL="0" indent="0" algn="l">
              <a:spcAft>
                <a:spcPts val="0"/>
              </a:spcAft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498668"/>
            <a:ext cx="2743200" cy="365125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27A3D956-E391-41FE-BC3D-8A5C91DE06B1}" type="datetime4">
              <a:rPr lang="en-US" smtClean="0"/>
              <a:t>July 10, 2020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7D801B6-A973-4D6D-8431-BA0D1481B3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19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2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2459736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8" y="1409701"/>
            <a:ext cx="2459736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6" y="1409701"/>
            <a:ext cx="2459736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1409701"/>
            <a:ext cx="2459736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4793E8-8AA5-49D1-B431-8FD8310103FA}"/>
              </a:ext>
            </a:extLst>
          </p:cNvPr>
          <p:cNvGrpSpPr/>
          <p:nvPr userDrawn="1"/>
        </p:nvGrpSpPr>
        <p:grpSpPr>
          <a:xfrm>
            <a:off x="3182137" y="1410880"/>
            <a:ext cx="5827876" cy="4344686"/>
            <a:chOff x="3182137" y="1410880"/>
            <a:chExt cx="5827876" cy="446227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538375F-017C-4D3C-98B0-0B49D2AAE3BA}"/>
                </a:ext>
              </a:extLst>
            </p:cNvPr>
            <p:cNvCxnSpPr/>
            <p:nvPr userDrawn="1"/>
          </p:nvCxnSpPr>
          <p:spPr>
            <a:xfrm>
              <a:off x="3182137" y="1410880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B52EB66-0BC5-4D65-9873-7791F0C2A2E0}"/>
                </a:ext>
              </a:extLst>
            </p:cNvPr>
            <p:cNvCxnSpPr/>
            <p:nvPr userDrawn="1"/>
          </p:nvCxnSpPr>
          <p:spPr>
            <a:xfrm>
              <a:off x="6096075" y="1410880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3A66CFF-0E1D-4769-AC5A-FFCF982704C6}"/>
                </a:ext>
              </a:extLst>
            </p:cNvPr>
            <p:cNvCxnSpPr/>
            <p:nvPr userDrawn="1"/>
          </p:nvCxnSpPr>
          <p:spPr>
            <a:xfrm>
              <a:off x="9010013" y="1410880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E90AB464-576C-4A33-966B-DD17FE4C4181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3174024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+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7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4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632F1BF-A417-46F5-A2B0-EE338C9464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664EC32-C8D7-4696-8955-D27860B116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09935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7BC96BB2-8963-4074-99F2-2BEB65D70F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2387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3FAAAD28-DA69-4AAE-9FAD-9F27417572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3711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30F8805-7C7A-42C7-AA78-A838FC7ADE60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28805256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0"/>
            <a:ext cx="5372100" cy="202082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0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666371"/>
            <a:ext cx="5372100" cy="202082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4600" y="3666371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FA7B3DE-C704-4D6A-9148-C2EE51AB9559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4996"/>
            <a:ext cx="12192000" cy="497704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89325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538A-4A54-4A25-9BD2-E79855D6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08997-B423-407B-B60D-8D5DFC37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D64B098-3BC3-46B7-9278-55E699AD37C8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578199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549D9-CB0B-4053-B4B8-18A9A6E3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95A6AF-DA14-4AA2-80B8-C7ACE12804ED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990648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894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1"/>
            <a:ext cx="53721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63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Pic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4576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F9CDEF-0719-484F-8C20-787B9E5CF7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1409700"/>
            <a:ext cx="5372100" cy="44577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34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Pics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886200"/>
            <a:ext cx="5372100" cy="19811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2327" y="3886200"/>
            <a:ext cx="5372100" cy="19811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930328-96E9-4581-AB46-BC006A6DBD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25C2411-148E-4C87-B0DD-41761ACB22C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246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25447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  <p15:guide id="4" orient="horz" pos="244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34290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1409701"/>
            <a:ext cx="34290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1409701"/>
            <a:ext cx="34290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9AC965-3DBE-47AE-81C0-8C23B370263F}"/>
              </a:ext>
            </a:extLst>
          </p:cNvPr>
          <p:cNvCxnSpPr/>
          <p:nvPr userDrawn="1"/>
        </p:nvCxnSpPr>
        <p:spPr>
          <a:xfrm>
            <a:off x="4152917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5B345D-6ECD-4B25-B741-D306ED291B90}"/>
              </a:ext>
            </a:extLst>
          </p:cNvPr>
          <p:cNvCxnSpPr/>
          <p:nvPr userDrawn="1"/>
        </p:nvCxnSpPr>
        <p:spPr>
          <a:xfrm>
            <a:off x="8039151" y="1410881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056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F1AD5E1-596F-44FE-BB24-7F1520D02E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751251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F1AD5E1-596F-44FE-BB24-7F1520D02E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1591A3BB-35C0-46F1-913B-1F85EECFAB4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8382000" cy="1354217"/>
          </a:xfrm>
        </p:spPr>
        <p:txBody>
          <a:bodyPr tIns="0" anchor="t">
            <a:spAutoFit/>
          </a:bodyPr>
          <a:lstStyle>
            <a:lvl1pPr algn="l">
              <a:lnSpc>
                <a:spcPct val="100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3848100"/>
            <a:ext cx="5600700" cy="677108"/>
          </a:xfrm>
        </p:spPr>
        <p:txBody>
          <a:bodyPr tIns="0" bIns="18288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498668"/>
            <a:ext cx="2743200" cy="2462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7D801B6-A973-4D6D-8431-BA0D1481B3C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45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21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+ Pics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886200"/>
            <a:ext cx="3429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3886200"/>
            <a:ext cx="3429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3886200"/>
            <a:ext cx="3429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DE1C42F-82A3-49D7-9B58-607C4E4D58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53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22D68AC-932E-4B0C-90A5-71EE23ACE4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81534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D1A7CD19-76F6-4CBE-B54D-93302EA79B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677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69828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8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6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38375F-017C-4D3C-98B0-0B49D2AAE3BA}"/>
              </a:ext>
            </a:extLst>
          </p:cNvPr>
          <p:cNvCxnSpPr/>
          <p:nvPr userDrawn="1"/>
        </p:nvCxnSpPr>
        <p:spPr>
          <a:xfrm>
            <a:off x="3182137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52EB66-0BC5-4D65-9873-7791F0C2A2E0}"/>
              </a:ext>
            </a:extLst>
          </p:cNvPr>
          <p:cNvCxnSpPr/>
          <p:nvPr userDrawn="1"/>
        </p:nvCxnSpPr>
        <p:spPr>
          <a:xfrm>
            <a:off x="6096075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A66CFF-0E1D-4769-AC5A-FFCF982704C6}"/>
              </a:ext>
            </a:extLst>
          </p:cNvPr>
          <p:cNvCxnSpPr/>
          <p:nvPr userDrawn="1"/>
        </p:nvCxnSpPr>
        <p:spPr>
          <a:xfrm>
            <a:off x="9010013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788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+ Pics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8955-D351-40C8-BFD4-82363559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299" y="6480164"/>
            <a:ext cx="5600702" cy="2376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[Footer, 10pt Arial]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7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4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632F1BF-A417-46F5-A2B0-EE338C9464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664EC32-C8D7-4696-8955-D27860B116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09935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7BC96BB2-8963-4074-99F2-2BEB65D70F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2387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3FAAAD28-DA69-4AAE-9FAD-9F27417572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3711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047161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2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1006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11006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844171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4600" y="3844171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321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teen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5300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600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95300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322327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266E99-6D42-417C-A216-84A2B3B715E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407664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54589B4-7F05-4C7A-A2EE-48FB0A13E0D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236964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2E9B699-079A-4F7A-A636-380F36093446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407664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401885D-5D62-448F-BC24-63F385C48568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9236964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7257D68F-E97D-4F92-A3D3-D1503CB5DE64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495299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7" name="Chart Placeholder 6">
            <a:extLst>
              <a:ext uri="{FF2B5EF4-FFF2-40B4-BE49-F238E27FC236}">
                <a16:creationId xmlns:a16="http://schemas.microsoft.com/office/drawing/2014/main" id="{3B3B5C6B-85C1-4026-8D2C-B5C2CE44A5D5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3409341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8" name="Chart Placeholder 6">
            <a:extLst>
              <a:ext uri="{FF2B5EF4-FFF2-40B4-BE49-F238E27FC236}">
                <a16:creationId xmlns:a16="http://schemas.microsoft.com/office/drawing/2014/main" id="{9950548D-185E-4E8F-ACC1-7147F8753B87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6323383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9" name="Chart Placeholder 6">
            <a:extLst>
              <a:ext uri="{FF2B5EF4-FFF2-40B4-BE49-F238E27FC236}">
                <a16:creationId xmlns:a16="http://schemas.microsoft.com/office/drawing/2014/main" id="{E621986D-B207-419E-8DB3-B0A4BB23DA35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9237662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0" name="Chart Placeholder 6">
            <a:extLst>
              <a:ext uri="{FF2B5EF4-FFF2-40B4-BE49-F238E27FC236}">
                <a16:creationId xmlns:a16="http://schemas.microsoft.com/office/drawing/2014/main" id="{4F23C499-BF0D-4A23-948D-7CF2255178FF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495299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>
            <a:extLst>
              <a:ext uri="{FF2B5EF4-FFF2-40B4-BE49-F238E27FC236}">
                <a16:creationId xmlns:a16="http://schemas.microsoft.com/office/drawing/2014/main" id="{86A17512-7EDD-4F1A-A28C-60AEB3A2B060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409341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2" name="Chart Placeholder 6">
            <a:extLst>
              <a:ext uri="{FF2B5EF4-FFF2-40B4-BE49-F238E27FC236}">
                <a16:creationId xmlns:a16="http://schemas.microsoft.com/office/drawing/2014/main" id="{565C587C-501C-4648-B14F-7472AC05189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323383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3" name="Chart Placeholder 6">
            <a:extLst>
              <a:ext uri="{FF2B5EF4-FFF2-40B4-BE49-F238E27FC236}">
                <a16:creationId xmlns:a16="http://schemas.microsoft.com/office/drawing/2014/main" id="{1EA84FC4-84EB-4A41-846C-1EEBF8A54C82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9237662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3253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538A-4A54-4A25-9BD2-E79855D6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08997-B423-407B-B60D-8D5DFC37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982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549D9-CB0B-4053-B4B8-18A9A6E3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072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XL Content Gra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495299" y="495300"/>
            <a:ext cx="6096000" cy="243759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kumimoji="0" lang="en-US" sz="88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THANK</a:t>
            </a:r>
            <a:br>
              <a:rPr kumimoji="0" lang="en-US" sz="88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88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YOU</a:t>
            </a:r>
            <a:endParaRPr lang="en-US" sz="8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8847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9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5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65922E2-F175-43A5-BEF3-3E987A9397D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764574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65922E2-F175-43A5-BEF3-3E987A9397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4EF15769-D396-4F8C-B263-C2330A1F8F6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7FEED254-594A-4DEF-B14F-BB320B35E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D14B37AE-D376-4803-909C-43B768E77C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50164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CC3E13D1-E94F-4B4D-83D6-B5F06339C4E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0328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0A7BAA9-D280-435E-831E-F80E2AAA10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800656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F8319823-0FB9-4E89-AEE4-CE31D96494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50492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3429001"/>
            <a:ext cx="11201400" cy="1354217"/>
          </a:xfrm>
        </p:spPr>
        <p:txBody>
          <a:bodyPr tIns="0" anchor="t">
            <a:spAutoFit/>
          </a:bodyPr>
          <a:lstStyle>
            <a:lvl1pPr algn="l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4874170"/>
            <a:ext cx="2819400" cy="677108"/>
          </a:xfrm>
        </p:spPr>
        <p:txBody>
          <a:bodyPr tIns="0" bIns="18288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cap="all" baseline="0">
                <a:solidFill>
                  <a:schemeClr val="tx1"/>
                </a:solidFill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7300" y="4800601"/>
            <a:ext cx="2819400" cy="2462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algn="r">
              <a:defRPr sz="16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A43BEBD-56B2-42F2-A52E-ADB299D805A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14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024" userDrawn="1">
          <p15:clr>
            <a:srgbClr val="FBAE40"/>
          </p15:clr>
        </p15:guide>
        <p15:guide id="3" orient="horz" pos="1896" userDrawn="1">
          <p15:clr>
            <a:srgbClr val="FBAE40"/>
          </p15:clr>
        </p15:guide>
        <p15:guide id="4" orient="horz" pos="27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Gra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409700"/>
            <a:ext cx="8382000" cy="2438401"/>
          </a:xfrm>
        </p:spPr>
        <p:txBody>
          <a:bodyPr tIns="0" anchor="t"/>
          <a:lstStyle>
            <a:lvl1pPr>
              <a:lnSpc>
                <a:spcPct val="100000"/>
              </a:lnSpc>
              <a:defRPr lang="en-US" sz="44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3848101"/>
            <a:ext cx="5600700" cy="2019300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54CFFDD-05DC-402C-8089-120C9C2FE8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9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1C84CC1-84B5-4D26-AEDB-357857ECF4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21040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1C84CC1-84B5-4D26-AEDB-357857ECF4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C1BFB45-C43D-4713-A656-53090907DA3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848099"/>
            <a:ext cx="11700254" cy="677108"/>
          </a:xfrm>
        </p:spPr>
        <p:txBody>
          <a:bodyPr wrap="square" tIns="0" anchor="t">
            <a:spAutoFit/>
          </a:bodyPr>
          <a:lstStyle>
            <a:lvl1pPr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5105400"/>
            <a:ext cx="2702663" cy="492443"/>
          </a:xfrm>
        </p:spPr>
        <p:txBody>
          <a:bodyPr wrap="none" tIns="182880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546317B-3751-4D87-BA2D-3B5F5976195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AAC5B92-BD5C-40B8-8837-AA1A4971E6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42716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16" userDrawn="1">
          <p15:clr>
            <a:srgbClr val="FBAE40"/>
          </p15:clr>
        </p15:guide>
        <p15:guide id="2" pos="55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5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848099"/>
            <a:ext cx="8382000" cy="1257301"/>
          </a:xfrm>
        </p:spPr>
        <p:txBody>
          <a:bodyPr tIns="0" anchor="t"/>
          <a:lstStyle>
            <a:lvl1pPr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299" y="5105400"/>
            <a:ext cx="2702663" cy="492443"/>
          </a:xfrm>
        </p:spPr>
        <p:txBody>
          <a:bodyPr wrap="none" tIns="182880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AAC5B92-BD5C-40B8-8837-AA1A4971E6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80D7819A-630E-44DC-929F-9334907748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48189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86C7584E-D951-44B3-B6A7-50BBD18EEA0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6378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2B80078C-A569-4E2A-801C-5381A518F1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92756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83DF5146-688C-4FB5-8042-A8DDBF6B622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44567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4" name="Graphic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24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16">
          <p15:clr>
            <a:srgbClr val="FBAE40"/>
          </p15:clr>
        </p15:guide>
        <p15:guide id="2" pos="55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Icon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429001"/>
            <a:ext cx="8382000" cy="1447799"/>
          </a:xfrm>
        </p:spPr>
        <p:txBody>
          <a:bodyPr tIns="0" anchor="t"/>
          <a:lstStyle>
            <a:lvl1pPr>
              <a:lnSpc>
                <a:spcPct val="100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4876800"/>
            <a:ext cx="8382000" cy="492443"/>
          </a:xfrm>
        </p:spPr>
        <p:txBody>
          <a:bodyPr tIns="18288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7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72" userDrawn="1">
          <p15:clr>
            <a:srgbClr val="FBAE40"/>
          </p15:clr>
        </p15:guide>
        <p15:guide id="2" pos="55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large Ic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A779350-F79E-4670-8766-69328892C40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660442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A779350-F79E-4670-8766-69328892C4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30627E3-1DA9-4C85-BDEE-E3FA68038BF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409699"/>
            <a:ext cx="7848600" cy="1354217"/>
          </a:xfrm>
        </p:spPr>
        <p:txBody>
          <a:bodyPr wrap="square" tIns="0" anchor="t">
            <a:spAutoFit/>
          </a:bodyPr>
          <a:lstStyle>
            <a:lvl1pPr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3848101"/>
            <a:ext cx="5600700" cy="307777"/>
          </a:xfrm>
        </p:spPr>
        <p:txBody>
          <a:bodyPr tIns="0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72">
          <p15:clr>
            <a:srgbClr val="FBAE40"/>
          </p15:clr>
        </p15:guide>
        <p15:guide id="2" pos="559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vmlDrawing" Target="../drawings/vmlDrawing1.v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92A7798-F3DB-43C4-B103-4253CC2C0E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2743684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think-cell Slide" r:id="rId42" imgW="347" imgH="348" progId="TCLayout.ActiveDocument.1">
                  <p:embed/>
                </p:oleObj>
              </mc:Choice>
              <mc:Fallback>
                <p:oleObj name="think-cell Slide" r:id="rId42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92A7798-F3DB-43C4-B103-4253CC2C0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9442B51-3222-4383-9C98-1E5D34F0910A}"/>
              </a:ext>
            </a:extLst>
          </p:cNvPr>
          <p:cNvSpPr/>
          <p:nvPr userDrawn="1">
            <p:custDataLst>
              <p:tags r:id="rId4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5431E2-DC1C-4926-9681-B5EB493CA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11201401" cy="419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B30FB-4B8F-4B77-AC4C-E2E31B214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299" y="1409700"/>
            <a:ext cx="11201401" cy="44577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71868-C853-40C5-8660-D23F908B5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9755" y="6480164"/>
            <a:ext cx="496945" cy="2376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1000" b="1">
                <a:solidFill>
                  <a:schemeClr val="accent3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Rectangle 23">
            <a:extLst>
              <a:ext uri="{FF2B5EF4-FFF2-40B4-BE49-F238E27FC236}">
                <a16:creationId xmlns:a16="http://schemas.microsoft.com/office/drawing/2014/main" id="{D7686E33-694A-4833-A47B-FAB757D2534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594837" y="6478016"/>
            <a:ext cx="411843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b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800" dirty="0">
                <a:solidFill>
                  <a:schemeClr val="accent3"/>
                </a:solidFill>
                <a:latin typeface="+mn-lt"/>
                <a:cs typeface="Arial" panose="020B0604020202020204" pitchFamily="34" charset="0"/>
              </a:rPr>
              <a:t>Honeywell Confidential - ©2020 by Honeywell International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6146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675" r:id="rId3"/>
    <p:sldLayoutId id="2147483679" r:id="rId4"/>
    <p:sldLayoutId id="2147483651" r:id="rId5"/>
    <p:sldLayoutId id="2147483666" r:id="rId6"/>
    <p:sldLayoutId id="2147483667" r:id="rId7"/>
    <p:sldLayoutId id="2147483673" r:id="rId8"/>
    <p:sldLayoutId id="2147483674" r:id="rId9"/>
    <p:sldLayoutId id="2147483678" r:id="rId10"/>
    <p:sldLayoutId id="2147483665" r:id="rId11"/>
    <p:sldLayoutId id="2147483657" r:id="rId12"/>
    <p:sldLayoutId id="2147483670" r:id="rId13"/>
    <p:sldLayoutId id="2147483650" r:id="rId14"/>
    <p:sldLayoutId id="2147483656" r:id="rId15"/>
    <p:sldLayoutId id="2147483664" r:id="rId16"/>
    <p:sldLayoutId id="2147483661" r:id="rId17"/>
    <p:sldLayoutId id="2147483658" r:id="rId18"/>
    <p:sldLayoutId id="2147483662" r:id="rId19"/>
    <p:sldLayoutId id="2147483659" r:id="rId20"/>
    <p:sldLayoutId id="2147483663" r:id="rId21"/>
    <p:sldLayoutId id="2147483660" r:id="rId22"/>
    <p:sldLayoutId id="2147483654" r:id="rId23"/>
    <p:sldLayoutId id="2147483655" r:id="rId24"/>
    <p:sldLayoutId id="2147483692" r:id="rId25"/>
    <p:sldLayoutId id="2147483693" r:id="rId26"/>
    <p:sldLayoutId id="2147483694" r:id="rId27"/>
    <p:sldLayoutId id="2147483695" r:id="rId28"/>
    <p:sldLayoutId id="2147483696" r:id="rId29"/>
    <p:sldLayoutId id="2147483697" r:id="rId30"/>
    <p:sldLayoutId id="2147483698" r:id="rId31"/>
    <p:sldLayoutId id="2147483699" r:id="rId32"/>
    <p:sldLayoutId id="2147483700" r:id="rId33"/>
    <p:sldLayoutId id="2147483701" r:id="rId34"/>
    <p:sldLayoutId id="2147483702" r:id="rId35"/>
    <p:sldLayoutId id="2147483703" r:id="rId36"/>
    <p:sldLayoutId id="2147483710" r:id="rId37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230188" indent="-2301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30225" indent="-2460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‒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429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6">
            <a:lumMod val="2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74725" indent="-1825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5C5C5C"/>
        </a:buClr>
        <a:buFont typeface="Arial" panose="020B0604020202020204" pitchFamily="34" charset="0"/>
        <a:buChar char="‒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DE53C"/>
          </p15:clr>
        </p15:guide>
        <p15:guide id="2" pos="3840" userDrawn="1">
          <p15:clr>
            <a:srgbClr val="9FCC3B"/>
          </p15:clr>
        </p15:guide>
        <p15:guide id="3" orient="horz" pos="312" userDrawn="1">
          <p15:clr>
            <a:srgbClr val="9FCC3B"/>
          </p15:clr>
        </p15:guide>
        <p15:guide id="4" orient="horz" pos="4008" userDrawn="1">
          <p15:clr>
            <a:srgbClr val="FDE53C"/>
          </p15:clr>
        </p15:guide>
        <p15:guide id="6" pos="7368" userDrawn="1">
          <p15:clr>
            <a:srgbClr val="9FCC3B"/>
          </p15:clr>
        </p15:guide>
        <p15:guide id="7" orient="horz" pos="3696" userDrawn="1">
          <p15:clr>
            <a:srgbClr val="9FCC3B"/>
          </p15:clr>
        </p15:guide>
        <p15:guide id="9" orient="horz" pos="576" userDrawn="1">
          <p15:clr>
            <a:srgbClr val="9FCC3B"/>
          </p15:clr>
        </p15:guide>
        <p15:guide id="10" orient="horz" pos="888" userDrawn="1">
          <p15:clr>
            <a:srgbClr val="9FCC3B"/>
          </p15:clr>
        </p15:guide>
        <p15:guide id="11" orient="horz" pos="2304" userDrawn="1">
          <p15:clr>
            <a:srgbClr val="9FCC3B"/>
          </p15:clr>
        </p15:guide>
        <p15:guide id="12" userDrawn="1">
          <p15:clr>
            <a:srgbClr val="000000"/>
          </p15:clr>
        </p15:guide>
        <p15:guide id="13" pos="7680" userDrawn="1">
          <p15:clr>
            <a:srgbClr val="000000"/>
          </p15:clr>
        </p15:guide>
        <p15:guide id="14" orient="horz" userDrawn="1">
          <p15:clr>
            <a:srgbClr val="000000"/>
          </p15:clr>
        </p15:guide>
        <p15:guide id="15" orient="horz" pos="4320" userDrawn="1">
          <p15:clr>
            <a:srgbClr val="000000"/>
          </p15:clr>
        </p15:guide>
        <p15:guide id="16" pos="31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5.xml"/><Relationship Id="rId7" Type="http://schemas.openxmlformats.org/officeDocument/2006/relationships/image" Target="../media/image8.png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7.xml"/><Relationship Id="rId7" Type="http://schemas.openxmlformats.org/officeDocument/2006/relationships/oleObject" Target="../embeddings/oleObject8.bin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9.xml"/><Relationship Id="rId7" Type="http://schemas.openxmlformats.org/officeDocument/2006/relationships/image" Target="../media/image1.emf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1.emf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23.xml"/><Relationship Id="rId7" Type="http://schemas.openxmlformats.org/officeDocument/2006/relationships/image" Target="../media/image1.emf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25.xml"/><Relationship Id="rId7" Type="http://schemas.openxmlformats.org/officeDocument/2006/relationships/image" Target="../media/image1.emf"/><Relationship Id="rId2" Type="http://schemas.openxmlformats.org/officeDocument/2006/relationships/tags" Target="../tags/tag24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27.xml"/><Relationship Id="rId7" Type="http://schemas.openxmlformats.org/officeDocument/2006/relationships/image" Target="../media/image1.emf"/><Relationship Id="rId2" Type="http://schemas.openxmlformats.org/officeDocument/2006/relationships/tags" Target="../tags/tag26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9.xml"/><Relationship Id="rId7" Type="http://schemas.openxmlformats.org/officeDocument/2006/relationships/image" Target="../media/image1.emf"/><Relationship Id="rId2" Type="http://schemas.openxmlformats.org/officeDocument/2006/relationships/tags" Target="../tags/tag28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21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9A88-40BC-498F-A496-230917BC7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299" y="1409700"/>
            <a:ext cx="6677025" cy="20193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VINS-mono + </a:t>
            </a:r>
            <a:r>
              <a:rPr lang="en-US" dirty="0" err="1">
                <a:solidFill>
                  <a:schemeClr val="accent1"/>
                </a:solidFill>
              </a:rPr>
              <a:t>Airsim</a:t>
            </a:r>
            <a:br>
              <a:rPr lang="en-US" dirty="0">
                <a:solidFill>
                  <a:schemeClr val="accent1"/>
                </a:solidFill>
              </a:rPr>
            </a:br>
            <a:br>
              <a:rPr lang="en-US" dirty="0">
                <a:solidFill>
                  <a:schemeClr val="accent1"/>
                </a:solidFill>
              </a:rPr>
            </a:br>
            <a:r>
              <a:rPr lang="en-US" dirty="0"/>
              <a:t>Weekly connect and updates</a:t>
            </a:r>
            <a:br>
              <a:rPr lang="en-US" dirty="0"/>
            </a:b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67286C6-EE84-49FB-80ED-89E9CA40BB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Ritvik Pandey</a:t>
            </a:r>
          </a:p>
          <a:p>
            <a:pPr lvl="1"/>
            <a:r>
              <a:rPr lang="en-US" dirty="0"/>
              <a:t>Intern H402743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2E0E4-01A1-4C54-9EE7-019C7AA10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EB09EA-9CA7-4BA1-BA03-DEEDCA49E371}" type="datetime4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July 10, 2020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201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2725193-16BF-426E-9971-AA09BD4A9E0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5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2725193-16BF-426E-9971-AA09BD4A9E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CCE0F280-FA4F-4686-B1AD-1B122155E8D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of this presentation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9F3BB80-C773-47A0-96A6-22881D4B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119A67-3C13-4465-B23F-367350CEC27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90473" y="3665663"/>
            <a:ext cx="2459736" cy="2011680"/>
          </a:xfrm>
        </p:spPr>
        <p:txBody>
          <a:bodyPr/>
          <a:lstStyle/>
          <a:p>
            <a:r>
              <a:rPr lang="en-US" dirty="0"/>
              <a:t>Working pipeline</a:t>
            </a:r>
          </a:p>
          <a:p>
            <a:pPr lvl="1"/>
            <a:r>
              <a:rPr lang="en-US" dirty="0"/>
              <a:t>Package structure and working</a:t>
            </a:r>
          </a:p>
          <a:p>
            <a:pPr lvl="1"/>
            <a:r>
              <a:rPr lang="en-US" dirty="0"/>
              <a:t>Touch on previous concepts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F83C94E-5865-4A39-B49C-66C22701D95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03916" y="3649537"/>
            <a:ext cx="2459736" cy="2011680"/>
          </a:xfrm>
        </p:spPr>
        <p:txBody>
          <a:bodyPr/>
          <a:lstStyle/>
          <a:p>
            <a:r>
              <a:rPr lang="en-US" dirty="0"/>
              <a:t>Current stage</a:t>
            </a:r>
          </a:p>
          <a:p>
            <a:pPr lvl="1"/>
            <a:r>
              <a:rPr lang="en-US" dirty="0"/>
              <a:t>Demonstration</a:t>
            </a:r>
          </a:p>
          <a:p>
            <a:pPr lvl="1"/>
            <a:r>
              <a:rPr lang="en-US" dirty="0"/>
              <a:t>Changes made and 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11F36-6018-43DD-B348-F830FC718CC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562904" y="3665663"/>
            <a:ext cx="2459736" cy="2011680"/>
          </a:xfrm>
        </p:spPr>
        <p:txBody>
          <a:bodyPr/>
          <a:lstStyle/>
          <a:p>
            <a:r>
              <a:rPr lang="en-US" dirty="0"/>
              <a:t>Tasks now</a:t>
            </a:r>
          </a:p>
          <a:p>
            <a:pPr lvl="1"/>
            <a:r>
              <a:rPr lang="en-US" dirty="0"/>
              <a:t>Problems in approach</a:t>
            </a:r>
          </a:p>
          <a:p>
            <a:pPr lvl="1"/>
            <a:r>
              <a:rPr lang="en-US" dirty="0"/>
              <a:t>New tasks at hand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B0EC2903-302D-4DA0-8B6A-4821A1B1483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955" y="1506280"/>
            <a:ext cx="2819808" cy="1816040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5222B598-525D-4E8A-98AF-35754D4172C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6692803" y="984651"/>
            <a:ext cx="1881963" cy="2945597"/>
          </a:xfr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104393" y="3651885"/>
            <a:ext cx="2796286" cy="2011680"/>
          </a:xfrm>
        </p:spPr>
        <p:txBody>
          <a:bodyPr/>
          <a:lstStyle/>
          <a:p>
            <a:r>
              <a:rPr lang="en-US" dirty="0"/>
              <a:t>Results from last week</a:t>
            </a:r>
          </a:p>
          <a:p>
            <a:pPr lvl="1"/>
            <a:r>
              <a:rPr lang="en-US" dirty="0"/>
              <a:t>Previous results</a:t>
            </a:r>
          </a:p>
          <a:p>
            <a:pPr lvl="1"/>
            <a:r>
              <a:rPr lang="en-US" dirty="0"/>
              <a:t>Problems related to it</a:t>
            </a:r>
          </a:p>
        </p:txBody>
      </p:sp>
      <p:pic>
        <p:nvPicPr>
          <p:cNvPr id="71685" name="Picture 5" descr="Free Pipeline Cliparts, Download Free Clip Art, Free Clip Art on ...">
            <a:extLst>
              <a:ext uri="{FF2B5EF4-FFF2-40B4-BE49-F238E27FC236}">
                <a16:creationId xmlns:a16="http://schemas.microsoft.com/office/drawing/2014/main" id="{A36C6240-C3DC-49CB-99B3-9383AB110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48" y="1570163"/>
            <a:ext cx="2552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0" name="Picture 10" descr="Linear Regression Assumptions and Diagnostics in R: Essentials ...">
            <a:extLst>
              <a:ext uri="{FF2B5EF4-FFF2-40B4-BE49-F238E27FC236}">
                <a16:creationId xmlns:a16="http://schemas.microsoft.com/office/drawing/2014/main" id="{F9179E9F-5224-42A2-BF2E-A8F4390A4C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01806" y="1199397"/>
            <a:ext cx="2490436" cy="226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692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CB90D20-4DD6-4569-AF1F-42866BC364E8}"/>
              </a:ext>
            </a:extLst>
          </p:cNvPr>
          <p:cNvGrpSpPr/>
          <p:nvPr/>
        </p:nvGrpSpPr>
        <p:grpSpPr>
          <a:xfrm>
            <a:off x="292090" y="1490862"/>
            <a:ext cx="11182914" cy="4484636"/>
            <a:chOff x="158750" y="1569720"/>
            <a:chExt cx="8458200" cy="3514725"/>
          </a:xfrm>
        </p:grpSpPr>
        <p:pic>
          <p:nvPicPr>
            <p:cNvPr id="10" name="Picture 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913487B-7D76-400B-96B7-04402C92B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50" y="1569720"/>
              <a:ext cx="8458200" cy="351472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E8994F2-493F-4530-AC4D-F9214182321A}"/>
                </a:ext>
              </a:extLst>
            </p:cNvPr>
            <p:cNvSpPr/>
            <p:nvPr/>
          </p:nvSpPr>
          <p:spPr>
            <a:xfrm>
              <a:off x="4138871" y="2583712"/>
              <a:ext cx="4136065" cy="20414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73A0F1-9D57-4F7D-B629-272D38B6C4DA}"/>
                </a:ext>
              </a:extLst>
            </p:cNvPr>
            <p:cNvSpPr txBox="1"/>
            <p:nvPr/>
          </p:nvSpPr>
          <p:spPr>
            <a:xfrm>
              <a:off x="5794744" y="4646428"/>
              <a:ext cx="805598" cy="16884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</a:rPr>
                <a:t>VINS-MONO</a:t>
              </a:r>
            </a:p>
          </p:txBody>
        </p:sp>
      </p:grp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8737A7-0F9C-4067-B30C-709DBD9FAF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9" name="think-cell Slide" r:id="rId7" imgW="347" imgH="348" progId="TCLayout.ActiveDocument.1">
                  <p:embed/>
                </p:oleObj>
              </mc:Choice>
              <mc:Fallback>
                <p:oleObj name="think-cell Slide" r:id="rId7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8737A7-0F9C-4067-B30C-709DBD9FAF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1C18BE-35A2-4974-B244-A8359C06B26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35" y="397918"/>
            <a:ext cx="11420253" cy="588278"/>
          </a:xfrm>
        </p:spPr>
        <p:txBody>
          <a:bodyPr/>
          <a:lstStyle/>
          <a:p>
            <a:r>
              <a:rPr lang="en-US" dirty="0"/>
              <a:t>Working Pipeline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4EC18-1D2B-4535-B738-0E53AFE26620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64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8737A7-0F9C-4067-B30C-709DBD9FAF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4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8737A7-0F9C-4067-B30C-709DBD9FAF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1C18BE-35A2-4974-B244-A8359C06B26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35" y="397918"/>
            <a:ext cx="11420253" cy="588278"/>
          </a:xfrm>
        </p:spPr>
        <p:txBody>
          <a:bodyPr/>
          <a:lstStyle/>
          <a:p>
            <a:r>
              <a:rPr lang="en-US" dirty="0"/>
              <a:t>LAST week RESULTS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4EC18-1D2B-4535-B738-0E53AFE26620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AB925864-3BE6-49D0-9264-13713D0EBBC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035" y="986196"/>
            <a:ext cx="5964865" cy="51205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FFB785-9499-462E-8482-F0F9DF4D8A39}"/>
              </a:ext>
            </a:extLst>
          </p:cNvPr>
          <p:cNvSpPr txBox="1"/>
          <p:nvPr/>
        </p:nvSpPr>
        <p:spPr>
          <a:xfrm>
            <a:off x="6677246" y="986196"/>
            <a:ext cx="5217041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 Red </a:t>
            </a:r>
            <a:r>
              <a:rPr lang="en-US" dirty="0"/>
              <a:t>= Pose graph path (global odometry)</a:t>
            </a:r>
          </a:p>
          <a:p>
            <a:pPr algn="l"/>
            <a:r>
              <a:rPr lang="en-US" b="1" dirty="0"/>
              <a:t> Green </a:t>
            </a:r>
            <a:r>
              <a:rPr lang="en-US" dirty="0"/>
              <a:t>= VIO path (local odometry)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0D2DDE-A9D6-416A-AE3F-F3FC202999CC}"/>
              </a:ext>
            </a:extLst>
          </p:cNvPr>
          <p:cNvSpPr txBox="1"/>
          <p:nvPr/>
        </p:nvSpPr>
        <p:spPr>
          <a:xfrm>
            <a:off x="6677247" y="2182505"/>
            <a:ext cx="5217041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Ground truth not published</a:t>
            </a:r>
            <a:br>
              <a:rPr lang="en-US" dirty="0"/>
            </a:b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Camera calibration from </a:t>
            </a:r>
            <a:r>
              <a:rPr lang="en-US" dirty="0" err="1"/>
              <a:t>euroc</a:t>
            </a:r>
            <a:r>
              <a:rPr lang="en-US" dirty="0"/>
              <a:t> dataset</a:t>
            </a:r>
            <a:br>
              <a:rPr lang="en-US" dirty="0"/>
            </a:b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Crashes frequently</a:t>
            </a:r>
            <a:br>
              <a:rPr lang="en-US" dirty="0"/>
            </a:b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Wrong Scales (312 vs 32)</a:t>
            </a:r>
            <a:br>
              <a:rPr lang="en-US" dirty="0"/>
            </a:b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Odometry does not have given geometry</a:t>
            </a:r>
          </a:p>
        </p:txBody>
      </p:sp>
    </p:spTree>
    <p:extLst>
      <p:ext uri="{BB962C8B-B14F-4D97-AF65-F5344CB8AC3E}">
        <p14:creationId xmlns:p14="http://schemas.microsoft.com/office/powerpoint/2010/main" val="3646418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8737A7-0F9C-4067-B30C-709DBD9FAF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1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8737A7-0F9C-4067-B30C-709DBD9FAF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1C18BE-35A2-4974-B244-A8359C06B26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35" y="397918"/>
            <a:ext cx="11420253" cy="588278"/>
          </a:xfrm>
        </p:spPr>
        <p:txBody>
          <a:bodyPr/>
          <a:lstStyle/>
          <a:p>
            <a:r>
              <a:rPr lang="en-US" dirty="0"/>
              <a:t>Current RESULTS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4EC18-1D2B-4535-B738-0E53AFE26620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E535F60-50C1-4074-B960-BDD9A62FE583}"/>
              </a:ext>
            </a:extLst>
          </p:cNvPr>
          <p:cNvSpPr txBox="1">
            <a:spLocks/>
          </p:cNvSpPr>
          <p:nvPr/>
        </p:nvSpPr>
        <p:spPr>
          <a:xfrm>
            <a:off x="474035" y="3144902"/>
            <a:ext cx="3821518" cy="58827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VIDEOS : 2,3,4</a:t>
            </a:r>
          </a:p>
        </p:txBody>
      </p:sp>
    </p:spTree>
    <p:extLst>
      <p:ext uri="{BB962C8B-B14F-4D97-AF65-F5344CB8AC3E}">
        <p14:creationId xmlns:p14="http://schemas.microsoft.com/office/powerpoint/2010/main" val="2931515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8737A7-0F9C-4067-B30C-709DBD9FAF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6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8737A7-0F9C-4067-B30C-709DBD9FAF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1C18BE-35A2-4974-B244-A8359C06B26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35" y="397918"/>
            <a:ext cx="11420253" cy="588278"/>
          </a:xfrm>
        </p:spPr>
        <p:txBody>
          <a:bodyPr/>
          <a:lstStyle/>
          <a:p>
            <a:r>
              <a:rPr lang="en-US" dirty="0"/>
              <a:t>CURRENT STAGE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4EC18-1D2B-4535-B738-0E53AFE26620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FFB785-9499-462E-8482-F0F9DF4D8A39}"/>
              </a:ext>
            </a:extLst>
          </p:cNvPr>
          <p:cNvSpPr txBox="1"/>
          <p:nvPr/>
        </p:nvSpPr>
        <p:spPr>
          <a:xfrm>
            <a:off x="6305107" y="276558"/>
            <a:ext cx="5217041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 Red </a:t>
            </a:r>
            <a:r>
              <a:rPr lang="en-US" dirty="0"/>
              <a:t>= Ground Truth</a:t>
            </a:r>
          </a:p>
          <a:p>
            <a:pPr algn="l"/>
            <a:r>
              <a:rPr lang="en-US" b="1" dirty="0"/>
              <a:t> Green </a:t>
            </a:r>
            <a:r>
              <a:rPr lang="en-US" dirty="0"/>
              <a:t>= Pose graph path (global odometry)</a:t>
            </a:r>
          </a:p>
          <a:p>
            <a:pPr algn="l"/>
            <a:r>
              <a:rPr lang="en-US" b="1" dirty="0"/>
              <a:t> Yellow </a:t>
            </a:r>
            <a:r>
              <a:rPr lang="en-US" dirty="0"/>
              <a:t>= VIO path (local odometry)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0D2DDE-A9D6-416A-AE3F-F3FC202999CC}"/>
              </a:ext>
            </a:extLst>
          </p:cNvPr>
          <p:cNvSpPr txBox="1"/>
          <p:nvPr/>
        </p:nvSpPr>
        <p:spPr>
          <a:xfrm>
            <a:off x="6434533" y="1711791"/>
            <a:ext cx="5217041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Good geometrical features</a:t>
            </a:r>
            <a:br>
              <a:rPr lang="en-US" dirty="0"/>
            </a:b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Approximately correct scales</a:t>
            </a:r>
            <a:br>
              <a:rPr lang="en-US" dirty="0"/>
            </a:b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Does not crash after initialization (even if we go through trees and loose all visual features)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411FBA8-D896-4BFF-8B09-129C214CAA7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7948814" y="2710510"/>
            <a:ext cx="2059054" cy="5087615"/>
          </a:xfrm>
          <a:prstGeom prst="rect">
            <a:avLst/>
          </a:prstGeom>
        </p:spPr>
      </p:pic>
      <p:pic>
        <p:nvPicPr>
          <p:cNvPr id="10" name="Picture 9" descr="A picture containing computer, computer&#10;&#10;Description automatically generated">
            <a:extLst>
              <a:ext uri="{FF2B5EF4-FFF2-40B4-BE49-F238E27FC236}">
                <a16:creationId xmlns:a16="http://schemas.microsoft.com/office/drawing/2014/main" id="{E084AE62-8CCD-4643-AEFE-71F4722EB9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12" y="940721"/>
            <a:ext cx="5635255" cy="556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81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8737A7-0F9C-4067-B30C-709DBD9FAF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6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8737A7-0F9C-4067-B30C-709DBD9FAF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1C18BE-35A2-4974-B244-A8359C06B26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35" y="397918"/>
            <a:ext cx="3215463" cy="588278"/>
          </a:xfrm>
        </p:spPr>
        <p:txBody>
          <a:bodyPr/>
          <a:lstStyle/>
          <a:p>
            <a:r>
              <a:rPr lang="en-US" dirty="0"/>
              <a:t>Calibration Matrix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4EC18-1D2B-4535-B738-0E53AFE26620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DDEA8-D611-4984-A5F3-D429C00B02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9963" y="158750"/>
            <a:ext cx="7934325" cy="67341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8D2C8C-3109-4B44-87F7-433CAA7167CE}"/>
              </a:ext>
            </a:extLst>
          </p:cNvPr>
          <p:cNvSpPr/>
          <p:nvPr/>
        </p:nvSpPr>
        <p:spPr>
          <a:xfrm>
            <a:off x="4922874" y="1286540"/>
            <a:ext cx="6390168" cy="2376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11E1C5-5F80-47DB-90F7-73B395199CF5}"/>
              </a:ext>
            </a:extLst>
          </p:cNvPr>
          <p:cNvSpPr/>
          <p:nvPr/>
        </p:nvSpPr>
        <p:spPr>
          <a:xfrm>
            <a:off x="4732041" y="1828957"/>
            <a:ext cx="5049912" cy="6377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E9E951-7ECE-4F62-8837-34A0375987EB}"/>
              </a:ext>
            </a:extLst>
          </p:cNvPr>
          <p:cNvSpPr/>
          <p:nvPr/>
        </p:nvSpPr>
        <p:spPr>
          <a:xfrm>
            <a:off x="4732041" y="3683262"/>
            <a:ext cx="2296080" cy="6377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EE332C-179E-447C-9DAB-C7EE56D07FF6}"/>
              </a:ext>
            </a:extLst>
          </p:cNvPr>
          <p:cNvSpPr/>
          <p:nvPr/>
        </p:nvSpPr>
        <p:spPr>
          <a:xfrm>
            <a:off x="4732040" y="5706992"/>
            <a:ext cx="4837261" cy="11510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97DB56-7FED-475D-AF21-4D89DEAE7671}"/>
              </a:ext>
            </a:extLst>
          </p:cNvPr>
          <p:cNvSpPr txBox="1"/>
          <p:nvPr/>
        </p:nvSpPr>
        <p:spPr>
          <a:xfrm>
            <a:off x="329609" y="1956391"/>
            <a:ext cx="3359889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Previous approach</a:t>
            </a:r>
            <a:r>
              <a:rPr lang="en-US" dirty="0"/>
              <a:t>:</a:t>
            </a:r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Unstable initialization</a:t>
            </a:r>
            <a:br>
              <a:rPr lang="en-US" dirty="0"/>
            </a:b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Deviation from co-ordinate axis in terms of translation</a:t>
            </a:r>
            <a:br>
              <a:rPr lang="en-US" dirty="0"/>
            </a:b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187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8737A7-0F9C-4067-B30C-709DBD9FAF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2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8737A7-0F9C-4067-B30C-709DBD9FAF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1C18BE-35A2-4974-B244-A8359C06B26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  <a:sym typeface="Arial Black" panose="020B0A04020102020204" pitchFamily="34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9755" y="6522694"/>
            <a:ext cx="496945" cy="23761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4EC18-1D2B-4535-B738-0E53AFE26620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AD9034-7C26-464B-99FC-B2431183AB80}"/>
              </a:ext>
            </a:extLst>
          </p:cNvPr>
          <p:cNvGrpSpPr/>
          <p:nvPr/>
        </p:nvGrpSpPr>
        <p:grpSpPr>
          <a:xfrm>
            <a:off x="3990088" y="2143476"/>
            <a:ext cx="4211822" cy="4392956"/>
            <a:chOff x="754912" y="1152525"/>
            <a:chExt cx="4211822" cy="43929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D77A6F0-7A3F-4853-A733-F1669B4EC7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639" b="3514"/>
            <a:stretch/>
          </p:blipFill>
          <p:spPr>
            <a:xfrm>
              <a:off x="754912" y="1152525"/>
              <a:ext cx="4211822" cy="439295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982F89-CE07-449C-81E4-FDB75A08EF1A}"/>
                </a:ext>
              </a:extLst>
            </p:cNvPr>
            <p:cNvSpPr/>
            <p:nvPr/>
          </p:nvSpPr>
          <p:spPr>
            <a:xfrm>
              <a:off x="2424223" y="2339163"/>
              <a:ext cx="372140" cy="191386"/>
            </a:xfrm>
            <a:prstGeom prst="rect">
              <a:avLst/>
            </a:prstGeom>
            <a:noFill/>
            <a:ln>
              <a:solidFill>
                <a:srgbClr val="DC2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DB449E-E409-437A-B8AC-1D9B0578D444}"/>
                </a:ext>
              </a:extLst>
            </p:cNvPr>
            <p:cNvSpPr/>
            <p:nvPr/>
          </p:nvSpPr>
          <p:spPr>
            <a:xfrm>
              <a:off x="2491561" y="2523462"/>
              <a:ext cx="372140" cy="191386"/>
            </a:xfrm>
            <a:prstGeom prst="rect">
              <a:avLst/>
            </a:prstGeom>
            <a:noFill/>
            <a:ln>
              <a:solidFill>
                <a:srgbClr val="DC2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39B59B3-3954-475A-B09C-9F05CC7C5D89}"/>
                </a:ext>
              </a:extLst>
            </p:cNvPr>
            <p:cNvSpPr/>
            <p:nvPr/>
          </p:nvSpPr>
          <p:spPr>
            <a:xfrm>
              <a:off x="2877881" y="2750291"/>
              <a:ext cx="372140" cy="191386"/>
            </a:xfrm>
            <a:prstGeom prst="rect">
              <a:avLst/>
            </a:prstGeom>
            <a:noFill/>
            <a:ln>
              <a:solidFill>
                <a:srgbClr val="DC2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10DD21-ADF5-4C77-98F8-C9F1FB16C736}"/>
                </a:ext>
              </a:extLst>
            </p:cNvPr>
            <p:cNvSpPr/>
            <p:nvPr/>
          </p:nvSpPr>
          <p:spPr>
            <a:xfrm>
              <a:off x="1265275" y="4072278"/>
              <a:ext cx="2775098" cy="445899"/>
            </a:xfrm>
            <a:prstGeom prst="rect">
              <a:avLst/>
            </a:prstGeom>
            <a:noFill/>
            <a:ln>
              <a:solidFill>
                <a:srgbClr val="DC2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D9AF437-9A15-4C4F-9AD9-947D15DA9A90}"/>
              </a:ext>
            </a:extLst>
          </p:cNvPr>
          <p:cNvSpPr txBox="1"/>
          <p:nvPr/>
        </p:nvSpPr>
        <p:spPr>
          <a:xfrm>
            <a:off x="4969169" y="555579"/>
            <a:ext cx="646548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/>
              <a:t>Rechecked using camera info API,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Camera co-ordinates are 0.5,0,0 </a:t>
            </a:r>
            <a:r>
              <a:rPr lang="en-US" dirty="0" err="1"/>
              <a:t>wrt</a:t>
            </a:r>
            <a:r>
              <a:rPr lang="en-US" dirty="0"/>
              <a:t> the body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Camera orientation is also 0,0,0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No information regarding IMU location and orientation given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F39F69C-A4CB-4C68-89A5-C6F065E6A9A8}"/>
              </a:ext>
            </a:extLst>
          </p:cNvPr>
          <p:cNvGrpSpPr/>
          <p:nvPr/>
        </p:nvGrpSpPr>
        <p:grpSpPr>
          <a:xfrm>
            <a:off x="8288965" y="2212301"/>
            <a:ext cx="3715193" cy="4267863"/>
            <a:chOff x="5949359" y="2212301"/>
            <a:chExt cx="3715193" cy="426786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02F6AA0-94FB-43B7-933A-57EEA98A1F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76" t="37628" r="25251" b="-1094"/>
            <a:stretch/>
          </p:blipFill>
          <p:spPr>
            <a:xfrm>
              <a:off x="5949359" y="2212301"/>
              <a:ext cx="3715193" cy="4267863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497C632-EA77-41E1-A38E-861515B43901}"/>
                </a:ext>
              </a:extLst>
            </p:cNvPr>
            <p:cNvSpPr/>
            <p:nvPr/>
          </p:nvSpPr>
          <p:spPr>
            <a:xfrm>
              <a:off x="6319285" y="4224678"/>
              <a:ext cx="1357422" cy="559973"/>
            </a:xfrm>
            <a:prstGeom prst="rect">
              <a:avLst/>
            </a:prstGeom>
            <a:noFill/>
            <a:ln>
              <a:solidFill>
                <a:srgbClr val="DC2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9FEB049-7686-4BF1-971F-EB1513966E01}"/>
                </a:ext>
              </a:extLst>
            </p:cNvPr>
            <p:cNvSpPr/>
            <p:nvPr/>
          </p:nvSpPr>
          <p:spPr>
            <a:xfrm>
              <a:off x="6319285" y="5906023"/>
              <a:ext cx="1357422" cy="271494"/>
            </a:xfrm>
            <a:prstGeom prst="rect">
              <a:avLst/>
            </a:prstGeom>
            <a:noFill/>
            <a:ln>
              <a:solidFill>
                <a:srgbClr val="DC2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007B8DCB-B72B-4611-B23D-12B5DBCAB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35" y="397918"/>
            <a:ext cx="3215463" cy="588278"/>
          </a:xfrm>
        </p:spPr>
        <p:txBody>
          <a:bodyPr/>
          <a:lstStyle/>
          <a:p>
            <a:r>
              <a:rPr lang="en-US" dirty="0"/>
              <a:t>Calibration Matrix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A69D9D-134A-4FCA-8495-0AB3B2F58E91}"/>
              </a:ext>
            </a:extLst>
          </p:cNvPr>
          <p:cNvSpPr txBox="1"/>
          <p:nvPr/>
        </p:nvSpPr>
        <p:spPr>
          <a:xfrm>
            <a:off x="329609" y="1956391"/>
            <a:ext cx="3359889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Current approach</a:t>
            </a:r>
            <a:r>
              <a:rPr lang="en-US" dirty="0"/>
              <a:t>:</a:t>
            </a:r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Much stable initialization</a:t>
            </a:r>
            <a:br>
              <a:rPr lang="en-US" dirty="0"/>
            </a:b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Co-ordinate shift still and changing translation matrix does not help</a:t>
            </a:r>
            <a:br>
              <a:rPr lang="en-US" dirty="0"/>
            </a:b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228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8737A7-0F9C-4067-B30C-709DBD9FAF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2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8737A7-0F9C-4067-B30C-709DBD9FAF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1C18BE-35A2-4974-B244-A8359C06B26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35" y="397918"/>
            <a:ext cx="11420253" cy="588278"/>
          </a:xfrm>
        </p:spPr>
        <p:txBody>
          <a:bodyPr/>
          <a:lstStyle/>
          <a:p>
            <a:r>
              <a:rPr lang="en-US" dirty="0"/>
              <a:t>TASKS NOW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4EC18-1D2B-4535-B738-0E53AFE26620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0F5240-7177-4D49-BE80-B131446A50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035" y="1302292"/>
            <a:ext cx="2956073" cy="19486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D08221-63BF-4389-8712-D31592079543}"/>
              </a:ext>
            </a:extLst>
          </p:cNvPr>
          <p:cNvCxnSpPr>
            <a:cxnSpLocks/>
          </p:cNvCxnSpPr>
          <p:nvPr/>
        </p:nvCxnSpPr>
        <p:spPr>
          <a:xfrm>
            <a:off x="3285460" y="1616149"/>
            <a:ext cx="28087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6911F35-D493-49CB-A299-FBAA980C7EF5}"/>
              </a:ext>
            </a:extLst>
          </p:cNvPr>
          <p:cNvCxnSpPr>
            <a:cxnSpLocks/>
          </p:cNvCxnSpPr>
          <p:nvPr/>
        </p:nvCxnSpPr>
        <p:spPr>
          <a:xfrm>
            <a:off x="3299635" y="2576622"/>
            <a:ext cx="266701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DA08CB-D3CE-4711-855B-C729B008938D}"/>
              </a:ext>
            </a:extLst>
          </p:cNvPr>
          <p:cNvCxnSpPr/>
          <p:nvPr/>
        </p:nvCxnSpPr>
        <p:spPr>
          <a:xfrm flipV="1">
            <a:off x="3566336" y="1616149"/>
            <a:ext cx="0" cy="960473"/>
          </a:xfrm>
          <a:prstGeom prst="straightConnector1">
            <a:avLst/>
          </a:prstGeom>
          <a:ln w="95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ABF28C0-F229-429F-95E3-8761A1236AAF}"/>
              </a:ext>
            </a:extLst>
          </p:cNvPr>
          <p:cNvSpPr txBox="1"/>
          <p:nvPr/>
        </p:nvSpPr>
        <p:spPr>
          <a:xfrm>
            <a:off x="3702565" y="1957885"/>
            <a:ext cx="28388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Shift in co-ordinate frame</a:t>
            </a:r>
          </a:p>
        </p:txBody>
      </p:sp>
      <p:pic>
        <p:nvPicPr>
          <p:cNvPr id="77826" name="Picture 2" descr="drift error is So big! · Issue #13 · MARSLab-UMN/MARS-VINS · GitHub">
            <a:extLst>
              <a:ext uri="{FF2B5EF4-FFF2-40B4-BE49-F238E27FC236}">
                <a16:creationId xmlns:a16="http://schemas.microsoft.com/office/drawing/2014/main" id="{FBE6FA98-DBE1-4FCE-A4D8-068956FAA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8562" y="3722947"/>
            <a:ext cx="4142424" cy="249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662CA76-E40F-4814-AFF2-F1B102C67F23}"/>
              </a:ext>
            </a:extLst>
          </p:cNvPr>
          <p:cNvSpPr txBox="1"/>
          <p:nvPr/>
        </p:nvSpPr>
        <p:spPr>
          <a:xfrm>
            <a:off x="4688958" y="4693500"/>
            <a:ext cx="243485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Error plots and quantification of error</a:t>
            </a:r>
          </a:p>
          <a:p>
            <a:pPr algn="l"/>
            <a:r>
              <a:rPr lang="en-US" b="1" dirty="0"/>
              <a:t>(RMSE)</a:t>
            </a:r>
          </a:p>
        </p:txBody>
      </p:sp>
      <p:pic>
        <p:nvPicPr>
          <p:cNvPr id="77828" name="Picture 4" descr="Autonomous aerial navigation using monocular visualâ•'inertial fusion">
            <a:extLst>
              <a:ext uri="{FF2B5EF4-FFF2-40B4-BE49-F238E27FC236}">
                <a16:creationId xmlns:a16="http://schemas.microsoft.com/office/drawing/2014/main" id="{43459DD4-406F-429A-82D3-45A145961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302" y="2234884"/>
            <a:ext cx="2963552" cy="266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C0FD2B7-968C-406C-908A-DDEF93CF17F1}"/>
              </a:ext>
            </a:extLst>
          </p:cNvPr>
          <p:cNvSpPr txBox="1"/>
          <p:nvPr/>
        </p:nvSpPr>
        <p:spPr>
          <a:xfrm>
            <a:off x="6430630" y="2934586"/>
            <a:ext cx="222044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Testing on different path and scenes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37334A-A973-4ADB-B9C6-AB03628FE941}"/>
              </a:ext>
            </a:extLst>
          </p:cNvPr>
          <p:cNvSpPr txBox="1"/>
          <p:nvPr/>
        </p:nvSpPr>
        <p:spPr>
          <a:xfrm>
            <a:off x="8027581" y="5530696"/>
            <a:ext cx="327482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To add errors and their solution to the bitbucket repo</a:t>
            </a:r>
          </a:p>
        </p:txBody>
      </p:sp>
    </p:spTree>
    <p:extLst>
      <p:ext uri="{BB962C8B-B14F-4D97-AF65-F5344CB8AC3E}">
        <p14:creationId xmlns:p14="http://schemas.microsoft.com/office/powerpoint/2010/main" val="7767249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tiBD_zRtehxq3.nt2gDA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D1ZsHZybwBHB3NFGab2x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twh5GR7t0As0BK5wnUpZ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f7STCjGhv2BoYZhSCMr3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f7STCjGhv2BoYZhSCMr3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f7STCjGhv2BoYZhSCMr3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f7STCjGhv2BoYZhSCMr3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f7STCjGhv2BoYZhSCMr3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f7STCjGhv2BoYZhSCMr3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f7STCjGhv2BoYZhSCMr3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MnLk4GKOP9sp5oC.qa7h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yi0RIqnIpWd6O6m024ge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Y83vKPsfg2x2WCeucD36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E5zQajOvoTWXTllZwrsg"/>
</p:tagLst>
</file>

<file path=ppt/theme/theme1.xml><?xml version="1.0" encoding="utf-8"?>
<a:theme xmlns:a="http://schemas.openxmlformats.org/drawingml/2006/main" name="Honeywell 2019">
  <a:themeElements>
    <a:clrScheme name="Honeywell 2019">
      <a:dk1>
        <a:sysClr val="windowText" lastClr="000000"/>
      </a:dk1>
      <a:lt1>
        <a:sysClr val="window" lastClr="FFFFFF"/>
      </a:lt1>
      <a:dk2>
        <a:srgbClr val="404040"/>
      </a:dk2>
      <a:lt2>
        <a:srgbClr val="E0E0E0"/>
      </a:lt2>
      <a:accent1>
        <a:srgbClr val="DC202E"/>
      </a:accent1>
      <a:accent2>
        <a:srgbClr val="404040"/>
      </a:accent2>
      <a:accent3>
        <a:srgbClr val="707070"/>
      </a:accent3>
      <a:accent4>
        <a:srgbClr val="A0A0A0"/>
      </a:accent4>
      <a:accent5>
        <a:srgbClr val="C0C0C0"/>
      </a:accent5>
      <a:accent6>
        <a:srgbClr val="E0E0E0"/>
      </a:accent6>
      <a:hlink>
        <a:srgbClr val="000000"/>
      </a:hlink>
      <a:folHlink>
        <a:srgbClr val="000000"/>
      </a:folHlink>
    </a:clrScheme>
    <a:fontScheme name="Honeywel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oneywell PPT Template 16x9_2019 pptx (1)" id="{C13D7188-A151-414D-8989-4BEEEFF1DC5C}" vid="{71BD2F07-B865-488E-B5DA-A4FB8B5D2041}"/>
    </a:ext>
  </a:extLst>
</a:theme>
</file>

<file path=ppt/theme/theme2.xml><?xml version="1.0" encoding="utf-8"?>
<a:theme xmlns:a="http://schemas.openxmlformats.org/drawingml/2006/main" name="Office Theme">
  <a:themeElements>
    <a:clrScheme name="Honeywell">
      <a:dk1>
        <a:sysClr val="windowText" lastClr="000000"/>
      </a:dk1>
      <a:lt1>
        <a:sysClr val="window" lastClr="FFFFFF"/>
      </a:lt1>
      <a:dk2>
        <a:srgbClr val="404040"/>
      </a:dk2>
      <a:lt2>
        <a:srgbClr val="E0E0E0"/>
      </a:lt2>
      <a:accent1>
        <a:srgbClr val="DC202E"/>
      </a:accent1>
      <a:accent2>
        <a:srgbClr val="404040"/>
      </a:accent2>
      <a:accent3>
        <a:srgbClr val="707070"/>
      </a:accent3>
      <a:accent4>
        <a:srgbClr val="A0A0A0"/>
      </a:accent4>
      <a:accent5>
        <a:srgbClr val="C0C0C0"/>
      </a:accent5>
      <a:accent6>
        <a:srgbClr val="E0E0E0"/>
      </a:accent6>
      <a:hlink>
        <a:srgbClr val="000000"/>
      </a:hlink>
      <a:folHlink>
        <a:srgbClr val="000000"/>
      </a:folHlink>
    </a:clrScheme>
    <a:fontScheme name="Honeywel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oneywell">
      <a:dk1>
        <a:sysClr val="windowText" lastClr="000000"/>
      </a:dk1>
      <a:lt1>
        <a:sysClr val="window" lastClr="FFFFFF"/>
      </a:lt1>
      <a:dk2>
        <a:srgbClr val="404040"/>
      </a:dk2>
      <a:lt2>
        <a:srgbClr val="E0E0E0"/>
      </a:lt2>
      <a:accent1>
        <a:srgbClr val="DC202E"/>
      </a:accent1>
      <a:accent2>
        <a:srgbClr val="404040"/>
      </a:accent2>
      <a:accent3>
        <a:srgbClr val="707070"/>
      </a:accent3>
      <a:accent4>
        <a:srgbClr val="A0A0A0"/>
      </a:accent4>
      <a:accent5>
        <a:srgbClr val="C0C0C0"/>
      </a:accent5>
      <a:accent6>
        <a:srgbClr val="E0E0E0"/>
      </a:accent6>
      <a:hlink>
        <a:srgbClr val="000000"/>
      </a:hlink>
      <a:folHlink>
        <a:srgbClr val="000000"/>
      </a:folHlink>
    </a:clrScheme>
    <a:fontScheme name="Honeywel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7C9DBAC035494BA4B1E9ED8FA870B7" ma:contentTypeVersion="10" ma:contentTypeDescription="Create a new document." ma:contentTypeScope="" ma:versionID="dff2efe89d83d1c4405129fdb35d7cc6">
  <xsd:schema xmlns:xsd="http://www.w3.org/2001/XMLSchema" xmlns:xs="http://www.w3.org/2001/XMLSchema" xmlns:p="http://schemas.microsoft.com/office/2006/metadata/properties" xmlns:ns3="ebcbd75c-e4ca-4927-bc28-c3380ef6dc55" xmlns:ns4="3aa2a15c-b9df-4e5f-a901-6d0fe1a76846" targetNamespace="http://schemas.microsoft.com/office/2006/metadata/properties" ma:root="true" ma:fieldsID="cb12f2dd359114b76f6651a9cc95deb7" ns3:_="" ns4:_="">
    <xsd:import namespace="ebcbd75c-e4ca-4927-bc28-c3380ef6dc55"/>
    <xsd:import namespace="3aa2a15c-b9df-4e5f-a901-6d0fe1a7684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cbd75c-e4ca-4927-bc28-c3380ef6d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a2a15c-b9df-4e5f-a901-6d0fe1a7684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3A96D48-C214-4F88-BF4C-52E319A5EF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8308AD-929C-4AF1-934C-AD13F105D728}">
  <ds:schemaRefs>
    <ds:schemaRef ds:uri="http://schemas.microsoft.com/office/infopath/2007/PartnerControls"/>
    <ds:schemaRef ds:uri="3aa2a15c-b9df-4e5f-a901-6d0fe1a76846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http://purl.org/dc/dcmitype/"/>
    <ds:schemaRef ds:uri="ebcbd75c-e4ca-4927-bc28-c3380ef6dc55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62EFF21-054A-4F2E-893C-59FB38F61F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cbd75c-e4ca-4927-bc28-c3380ef6dc55"/>
    <ds:schemaRef ds:uri="3aa2a15c-b9df-4e5f-a901-6d0fe1a768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1033</TotalTime>
  <Words>485</Words>
  <Application>Microsoft Office PowerPoint</Application>
  <PresentationFormat>Widescreen</PresentationFormat>
  <Paragraphs>99</Paragraphs>
  <Slides>9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Wingdings</vt:lpstr>
      <vt:lpstr>Honeywell 2019</vt:lpstr>
      <vt:lpstr>think-cell Slide</vt:lpstr>
      <vt:lpstr>VINS-mono + Airsim  Weekly connect and updates </vt:lpstr>
      <vt:lpstr>Flow of this presentation</vt:lpstr>
      <vt:lpstr>Working Pipeline</vt:lpstr>
      <vt:lpstr>LAST week RESULTS</vt:lpstr>
      <vt:lpstr>Current RESULTS</vt:lpstr>
      <vt:lpstr>CURRENT STAGE</vt:lpstr>
      <vt:lpstr>Calibration Matrix</vt:lpstr>
      <vt:lpstr>Calibration Matrix</vt:lpstr>
      <vt:lpstr>TASKS NOW</vt:lpstr>
    </vt:vector>
  </TitlesOfParts>
  <Company>Interpublic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Honeywell  PowerPoint template 2019</dc:title>
  <dc:creator>Akif.Ahmad@Honeywell.com</dc:creator>
  <cp:lastModifiedBy>Pandey, Ritvik</cp:lastModifiedBy>
  <cp:revision>98</cp:revision>
  <dcterms:created xsi:type="dcterms:W3CDTF">2019-07-18T16:20:17Z</dcterms:created>
  <dcterms:modified xsi:type="dcterms:W3CDTF">2020-07-10T08:07:30Z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0x010100477C9DBAC035494BA4B1E9ED8FA870B7</vt:lpwstr>
  </property>
</Properties>
</file>